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88" r:id="rId3"/>
    <p:sldId id="257" r:id="rId4"/>
    <p:sldId id="289" r:id="rId5"/>
    <p:sldId id="295" r:id="rId6"/>
    <p:sldId id="290" r:id="rId7"/>
    <p:sldId id="293" r:id="rId8"/>
    <p:sldId id="294" r:id="rId9"/>
    <p:sldId id="291" r:id="rId10"/>
    <p:sldId id="296" r:id="rId11"/>
    <p:sldId id="29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A4B6-F439-490C-848C-EF5449B8E39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B3A8-BE9A-492E-9832-E647D3649F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extovéPole 6"/>
          <p:cNvSpPr txBox="1"/>
          <p:nvPr userDrawn="1"/>
        </p:nvSpPr>
        <p:spPr>
          <a:xfrm>
            <a:off x="0" y="6237312"/>
            <a:ext cx="9144000" cy="400110"/>
          </a:xfrm>
          <a:prstGeom prst="rect">
            <a:avLst/>
          </a:prstGeom>
          <a:solidFill>
            <a:srgbClr val="00CC66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Cena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Inovace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roku</a:t>
            </a:r>
            <a:r>
              <a:rPr lang="en-US" sz="2000" dirty="0" smtClean="0">
                <a:solidFill>
                  <a:schemeClr val="bg1"/>
                </a:solidFill>
              </a:rPr>
              <a:t> 2015</a:t>
            </a:r>
            <a:r>
              <a:rPr lang="cs-CZ" sz="2000" dirty="0" smtClean="0">
                <a:solidFill>
                  <a:schemeClr val="bg1"/>
                </a:solidFill>
              </a:rPr>
              <a:t>			</a:t>
            </a:r>
            <a:r>
              <a:rPr lang="en-US" sz="2000" dirty="0" smtClean="0">
                <a:solidFill>
                  <a:schemeClr val="bg1"/>
                </a:solidFill>
              </a:rPr>
              <a:t>                                          </a:t>
            </a:r>
            <a:r>
              <a:rPr lang="en-US" sz="2000" dirty="0" err="1" smtClean="0">
                <a:solidFill>
                  <a:schemeClr val="bg1"/>
                </a:solidFill>
              </a:rPr>
              <a:t>Praha</a:t>
            </a:r>
            <a:r>
              <a:rPr lang="cs-CZ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4.</a:t>
            </a:r>
            <a:r>
              <a:rPr lang="en-US" sz="2000" baseline="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12. 2015</a:t>
            </a:r>
            <a:endParaRPr lang="cs-CZ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 userDrawn="1"/>
        </p:nvGraphicFramePr>
        <p:xfrm>
          <a:off x="7164288" y="169508"/>
          <a:ext cx="1825175" cy="484925"/>
        </p:xfrm>
        <a:graphic>
          <a:graphicData uri="http://schemas.openxmlformats.org/presentationml/2006/ole">
            <p:oleObj spid="_x0000_s2050" name="CorelDRAW" r:id="rId3" imgW="2274480" imgH="606600" progId="">
              <p:embed/>
            </p:oleObj>
          </a:graphicData>
        </a:graphic>
      </p:graphicFrame>
      <p:pic>
        <p:nvPicPr>
          <p:cNvPr id="12" name="Picture 17" descr="TBGMetrostav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60648"/>
            <a:ext cx="2592288" cy="28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 descr="AIP-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5496" y="0"/>
            <a:ext cx="2808313" cy="7678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A4B6-F439-490C-848C-EF5449B8E39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B3A8-BE9A-492E-9832-E647D3649F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A4B6-F439-490C-848C-EF5449B8E39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B3A8-BE9A-492E-9832-E647D3649F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A4B6-F439-490C-848C-EF5449B8E39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B3A8-BE9A-492E-9832-E647D3649F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C1E-4C76-4D70-9E8A-0FD88EE3F0D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F374-BAAC-4DBE-BDF7-1CADAD1A8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C1E-4C76-4D70-9E8A-0FD88EE3F0D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F374-BAAC-4DBE-BDF7-1CADAD1A8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C1E-4C76-4D70-9E8A-0FD88EE3F0D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F374-BAAC-4DBE-BDF7-1CADAD1A8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C1E-4C76-4D70-9E8A-0FD88EE3F0D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F374-BAAC-4DBE-BDF7-1CADAD1A8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C1E-4C76-4D70-9E8A-0FD88EE3F0D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F374-BAAC-4DBE-BDF7-1CADAD1A8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C1E-4C76-4D70-9E8A-0FD88EE3F0D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F374-BAAC-4DBE-BDF7-1CADAD1A8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C1E-4C76-4D70-9E8A-0FD88EE3F0D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F374-BAAC-4DBE-BDF7-1CADAD1A8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A4B6-F439-490C-848C-EF5449B8E39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B3A8-BE9A-492E-9832-E647D3649F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C1E-4C76-4D70-9E8A-0FD88EE3F0D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F374-BAAC-4DBE-BDF7-1CADAD1A8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C1E-4C76-4D70-9E8A-0FD88EE3F0D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F374-BAAC-4DBE-BDF7-1CADAD1A8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C1E-4C76-4D70-9E8A-0FD88EE3F0D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F374-BAAC-4DBE-BDF7-1CADAD1A8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2C1E-4C76-4D70-9E8A-0FD88EE3F0D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7F374-BAAC-4DBE-BDF7-1CADAD1A8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A4B6-F439-490C-848C-EF5449B8E39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B3A8-BE9A-492E-9832-E647D3649F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A4B6-F439-490C-848C-EF5449B8E39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B3A8-BE9A-492E-9832-E647D3649F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A4B6-F439-490C-848C-EF5449B8E39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B3A8-BE9A-492E-9832-E647D3649F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A4B6-F439-490C-848C-EF5449B8E39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B3A8-BE9A-492E-9832-E647D3649F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A4B6-F439-490C-848C-EF5449B8E39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B3A8-BE9A-492E-9832-E647D3649F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A4B6-F439-490C-848C-EF5449B8E39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B3A8-BE9A-492E-9832-E647D3649F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A4B6-F439-490C-848C-EF5449B8E39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B3A8-BE9A-492E-9832-E647D3649F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EA4B6-F439-490C-848C-EF5449B8E39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2B3A8-BE9A-492E-9832-E647D3649F0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42C1E-4C76-4D70-9E8A-0FD88EE3F0D6}" type="datetimeFigureOut">
              <a:rPr lang="cs-CZ" smtClean="0"/>
              <a:pPr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7F374-BAAC-4DBE-BDF7-1CADAD1A854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0" y="177281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/>
              <a:t>Uplatn</a:t>
            </a:r>
            <a:r>
              <a:rPr lang="cs-CZ" sz="4800" b="1" dirty="0" err="1" smtClean="0"/>
              <a:t>ění</a:t>
            </a:r>
            <a:r>
              <a:rPr lang="cs-CZ" sz="4800" b="1" dirty="0" smtClean="0"/>
              <a:t> ultravysokopevnostního betonu na nosné konstrukci lávky</a:t>
            </a:r>
            <a:endParaRPr lang="cs-CZ" sz="4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63688" y="436510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 smtClean="0"/>
              <a:t>Jan L. V</a:t>
            </a:r>
            <a:r>
              <a:rPr lang="cs-CZ" sz="3600" dirty="0" err="1" smtClean="0"/>
              <a:t>ítek</a:t>
            </a:r>
            <a:r>
              <a:rPr lang="cs-CZ" sz="3600" dirty="0" smtClean="0"/>
              <a:t> </a:t>
            </a:r>
            <a:r>
              <a:rPr lang="en-US" sz="3600" dirty="0" smtClean="0"/>
              <a:t>&amp; </a:t>
            </a:r>
            <a:r>
              <a:rPr lang="cs-CZ" sz="3600" dirty="0" smtClean="0"/>
              <a:t>Robert Coufal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620688"/>
            <a:ext cx="87129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Ultravysokopevnostní beton</a:t>
            </a:r>
            <a:r>
              <a:rPr lang="en-US" sz="3200" b="1" dirty="0" smtClean="0"/>
              <a:t> a </a:t>
            </a:r>
            <a:r>
              <a:rPr lang="en-US" sz="3200" b="1" dirty="0" err="1" smtClean="0"/>
              <a:t>jeho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aplikace</a:t>
            </a:r>
            <a:endParaRPr lang="en-US" sz="3200" b="1" dirty="0" smtClean="0"/>
          </a:p>
          <a:p>
            <a:r>
              <a:rPr lang="en-US" dirty="0" err="1" smtClean="0"/>
              <a:t>Autorsk</a:t>
            </a:r>
            <a:r>
              <a:rPr lang="cs-CZ" dirty="0" smtClean="0"/>
              <a:t>ý tým: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9512" y="148478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Prof. Ing. Jan L. Vítek, CSc., FEng. Metrostav a </a:t>
            </a:r>
            <a:r>
              <a:rPr lang="cs-CZ" dirty="0" err="1" smtClean="0"/>
              <a:t>FSv</a:t>
            </a:r>
            <a:r>
              <a:rPr lang="cs-CZ" dirty="0" smtClean="0"/>
              <a:t>. ČVUT, vývoj bet. a expert dodavatele lávky</a:t>
            </a:r>
          </a:p>
          <a:p>
            <a:r>
              <a:rPr lang="cs-CZ" dirty="0" smtClean="0"/>
              <a:t>Ing. Robert Coufal, </a:t>
            </a:r>
            <a:r>
              <a:rPr lang="cs-CZ" dirty="0" err="1" smtClean="0"/>
              <a:t>Ph.D</a:t>
            </a:r>
            <a:r>
              <a:rPr lang="cs-CZ" dirty="0" smtClean="0"/>
              <a:t>. – TBG Metrostav s.r.o. – vývoj betonu</a:t>
            </a:r>
          </a:p>
          <a:p>
            <a:r>
              <a:rPr lang="cs-CZ" dirty="0" smtClean="0"/>
              <a:t>Ing. Robert Brož, </a:t>
            </a:r>
            <a:r>
              <a:rPr lang="cs-CZ" dirty="0" err="1" smtClean="0"/>
              <a:t>Ph.D</a:t>
            </a:r>
            <a:r>
              <a:rPr lang="cs-CZ" dirty="0" smtClean="0"/>
              <a:t>., Ing. Petr </a:t>
            </a:r>
            <a:r>
              <a:rPr lang="cs-CZ" dirty="0" err="1" smtClean="0"/>
              <a:t>Koukolík</a:t>
            </a:r>
            <a:r>
              <a:rPr lang="cs-CZ" dirty="0" smtClean="0"/>
              <a:t> – Metrostav a.s. – příprava a realizace stavby lávky</a:t>
            </a:r>
          </a:p>
          <a:p>
            <a:r>
              <a:rPr lang="cs-CZ" dirty="0" smtClean="0"/>
              <a:t>Ing. Milan Kalný, Ing. Václav Kvasnička, Ing. Jan </a:t>
            </a:r>
            <a:r>
              <a:rPr lang="cs-CZ" dirty="0" err="1" smtClean="0"/>
              <a:t>Komanec</a:t>
            </a:r>
            <a:r>
              <a:rPr lang="cs-CZ" dirty="0" smtClean="0"/>
              <a:t> – </a:t>
            </a:r>
            <a:r>
              <a:rPr lang="cs-CZ" dirty="0" err="1" smtClean="0"/>
              <a:t>Pontex</a:t>
            </a:r>
            <a:r>
              <a:rPr lang="cs-CZ" dirty="0" smtClean="0"/>
              <a:t>, s.r.o. – projekt lávky</a:t>
            </a:r>
          </a:p>
        </p:txBody>
      </p:sp>
      <p:pic>
        <p:nvPicPr>
          <p:cNvPr id="13" name="Obrázek 12" descr="ACI-Excellence_Celakovice-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52936"/>
            <a:ext cx="6480720" cy="3240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ovéPole 13"/>
          <p:cNvSpPr txBox="1"/>
          <p:nvPr/>
        </p:nvSpPr>
        <p:spPr>
          <a:xfrm>
            <a:off x="6876256" y="378904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1. Cena v kat. Infrastruktura </a:t>
            </a:r>
            <a:r>
              <a:rPr lang="cs-CZ" b="1" dirty="0" err="1" smtClean="0">
                <a:solidFill>
                  <a:srgbClr val="FF0000"/>
                </a:solidFill>
              </a:rPr>
              <a:t>American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Concrete</a:t>
            </a:r>
            <a:r>
              <a:rPr lang="cs-CZ" b="1" dirty="0" smtClean="0">
                <a:solidFill>
                  <a:srgbClr val="FF0000"/>
                </a:solidFill>
              </a:rPr>
              <a:t> Institute (ACI)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90872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Ultravysokopevnostní beton</a:t>
            </a:r>
            <a:r>
              <a:rPr lang="en-US" sz="3200" b="1" dirty="0" smtClean="0"/>
              <a:t> (UHPC)</a:t>
            </a:r>
            <a:endParaRPr lang="cs-CZ" sz="32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9512" y="1412776"/>
            <a:ext cx="864096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dirty="0" smtClean="0"/>
              <a:t>Vysokohodnotný kompozit s ocelovými vlákny – pevnost </a:t>
            </a:r>
            <a:r>
              <a:rPr lang="cs-CZ" sz="2400" dirty="0" smtClean="0">
                <a:sym typeface="Symbol"/>
              </a:rPr>
              <a:t> 150 MPa</a:t>
            </a:r>
          </a:p>
          <a:p>
            <a:pPr>
              <a:spcBef>
                <a:spcPts val="600"/>
              </a:spcBef>
            </a:pPr>
            <a:r>
              <a:rPr lang="cs-CZ" sz="2400" dirty="0" smtClean="0">
                <a:sym typeface="Symbol"/>
              </a:rPr>
              <a:t>						     trvanlivost  120 let</a:t>
            </a:r>
            <a:endParaRPr lang="en-US" sz="2400" dirty="0" smtClean="0"/>
          </a:p>
        </p:txBody>
      </p:sp>
      <p:pic>
        <p:nvPicPr>
          <p:cNvPr id="4" name="Obrázek 3" descr="obr_02_řezy_srovnán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6696744" cy="3560527"/>
          </a:xfrm>
          <a:prstGeom prst="rect">
            <a:avLst/>
          </a:prstGeom>
        </p:spPr>
      </p:pic>
      <p:cxnSp>
        <p:nvCxnSpPr>
          <p:cNvPr id="6" name="Přímá spojovací šipka 5"/>
          <p:cNvCxnSpPr/>
          <p:nvPr/>
        </p:nvCxnSpPr>
        <p:spPr>
          <a:xfrm flipH="1">
            <a:off x="6300192" y="4221088"/>
            <a:ext cx="115212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7452320" y="393305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UHPC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90872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Ultravysokopevnostní beton - inovace</a:t>
            </a:r>
            <a:endParaRPr lang="cs-CZ" sz="32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9512" y="1484784"/>
            <a:ext cx="864096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dirty="0" smtClean="0"/>
              <a:t>Výroba z místních surovin – náročný vývoj a odzkoušení</a:t>
            </a:r>
          </a:p>
          <a:p>
            <a:pPr>
              <a:spcBef>
                <a:spcPts val="600"/>
              </a:spcBef>
            </a:pPr>
            <a:r>
              <a:rPr lang="cs-CZ" sz="2400" dirty="0" smtClean="0"/>
              <a:t>Forma transportbetonu – Samozhutnitelný beton</a:t>
            </a:r>
          </a:p>
        </p:txBody>
      </p:sp>
      <p:pic>
        <p:nvPicPr>
          <p:cNvPr id="8" name="Obrázek 7" descr="Obr_04_J-Ring-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1045"/>
            <a:ext cx="4680520" cy="3509755"/>
          </a:xfrm>
          <a:prstGeom prst="rect">
            <a:avLst/>
          </a:prstGeom>
        </p:spPr>
      </p:pic>
      <p:pic>
        <p:nvPicPr>
          <p:cNvPr id="11" name="Obrázek 10" descr="obr_05_zkouška_ukládky-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534314"/>
            <a:ext cx="2772480" cy="3569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90872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Ultravysokopevnostní beton </a:t>
            </a:r>
            <a:r>
              <a:rPr lang="cs-CZ" sz="2400" b="1" dirty="0" smtClean="0"/>
              <a:t>– ověření vlastností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51520" y="141277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dirty="0" smtClean="0"/>
              <a:t>Zkoušky soudržnosti s výztuží, zkoušky podkotevní oblasti</a:t>
            </a:r>
          </a:p>
        </p:txBody>
      </p:sp>
      <p:pic>
        <p:nvPicPr>
          <p:cNvPr id="6" name="Obrázek 7" descr="PB160212-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80789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IMG_049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916832"/>
            <a:ext cx="55680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90872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Ultravysokopevnostní beton </a:t>
            </a:r>
            <a:r>
              <a:rPr lang="cs-CZ" sz="2400" b="1" dirty="0" smtClean="0"/>
              <a:t>- aplikace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9512" y="1628800"/>
            <a:ext cx="864096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dirty="0" smtClean="0"/>
              <a:t>Lávka přes Labe v Čelákovicích – nejdelší pole zavěšené </a:t>
            </a:r>
            <a:r>
              <a:rPr lang="cs-CZ" sz="2400" dirty="0" err="1" smtClean="0"/>
              <a:t>konstr</a:t>
            </a:r>
            <a:r>
              <a:rPr lang="cs-CZ" sz="2400" dirty="0" smtClean="0"/>
              <a:t>. v ČR</a:t>
            </a:r>
          </a:p>
          <a:p>
            <a:pPr>
              <a:spcBef>
                <a:spcPts val="600"/>
              </a:spcBef>
            </a:pPr>
            <a:r>
              <a:rPr lang="cs-CZ" sz="2400" dirty="0" smtClean="0"/>
              <a:t>Předpjatá segmentová zavěšená konstrukce montovaná letmo</a:t>
            </a:r>
          </a:p>
        </p:txBody>
      </p:sp>
      <p:pic>
        <p:nvPicPr>
          <p:cNvPr id="6" name="Obrázek 5" descr="obr_16_hot-lavka3-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4984"/>
            <a:ext cx="9144000" cy="2679906"/>
          </a:xfrm>
          <a:prstGeom prst="rect">
            <a:avLst/>
          </a:prstGeom>
        </p:spPr>
      </p:pic>
      <p:cxnSp>
        <p:nvCxnSpPr>
          <p:cNvPr id="12" name="Přímá spojovací čára 11"/>
          <p:cNvCxnSpPr/>
          <p:nvPr/>
        </p:nvCxnSpPr>
        <p:spPr>
          <a:xfrm>
            <a:off x="7380312" y="2852936"/>
            <a:ext cx="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1187624" y="2852936"/>
            <a:ext cx="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1187624" y="2996952"/>
            <a:ext cx="619268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851920" y="26369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156 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90872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Ultravysokopevnostní beton </a:t>
            </a:r>
            <a:r>
              <a:rPr lang="cs-CZ" sz="2400" b="1" dirty="0" smtClean="0"/>
              <a:t>– </a:t>
            </a:r>
            <a:r>
              <a:rPr lang="en-US" sz="2400" b="1" dirty="0" err="1" smtClean="0"/>
              <a:t>ov</a:t>
            </a:r>
            <a:r>
              <a:rPr lang="cs-CZ" sz="2400" b="1" dirty="0" err="1" smtClean="0"/>
              <a:t>ěření</a:t>
            </a:r>
            <a:r>
              <a:rPr lang="cs-CZ" sz="2400" b="1" dirty="0" smtClean="0"/>
              <a:t> funkce elementů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51520" y="1556792"/>
            <a:ext cx="86409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dirty="0" smtClean="0"/>
              <a:t>Malý model 1 : </a:t>
            </a:r>
            <a:r>
              <a:rPr lang="cs-CZ" sz="2400" dirty="0" err="1" smtClean="0"/>
              <a:t>1</a:t>
            </a:r>
            <a:r>
              <a:rPr lang="cs-CZ" sz="2400" dirty="0" smtClean="0"/>
              <a:t> Ověření únosnosti v příčném ohybu</a:t>
            </a:r>
          </a:p>
          <a:p>
            <a:pPr>
              <a:spcBef>
                <a:spcPts val="600"/>
              </a:spcBef>
            </a:pPr>
            <a:r>
              <a:rPr lang="cs-CZ" sz="2400" dirty="0" smtClean="0"/>
              <a:t>Zatížení  2 x 1.9 t  únosnost 1 x 11 t</a:t>
            </a:r>
          </a:p>
          <a:p>
            <a:pPr>
              <a:spcBef>
                <a:spcPts val="600"/>
              </a:spcBef>
            </a:pPr>
            <a:endParaRPr lang="cs-CZ" sz="2400" dirty="0" smtClean="0"/>
          </a:p>
        </p:txBody>
      </p:sp>
      <p:pic>
        <p:nvPicPr>
          <p:cNvPr id="11" name="Obrázek 8" descr="IMG_04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16" y="2852936"/>
            <a:ext cx="422446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7" descr="IMG_097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422446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76470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Ultravysokopevnostní beton </a:t>
            </a:r>
            <a:r>
              <a:rPr lang="cs-CZ" sz="2400" b="1" dirty="0" smtClean="0"/>
              <a:t>– </a:t>
            </a:r>
            <a:r>
              <a:rPr lang="en-US" sz="2400" b="1" dirty="0" err="1" smtClean="0"/>
              <a:t>ov</a:t>
            </a:r>
            <a:r>
              <a:rPr lang="cs-CZ" sz="2400" b="1" dirty="0" err="1" smtClean="0"/>
              <a:t>ěření</a:t>
            </a:r>
            <a:r>
              <a:rPr lang="cs-CZ" sz="2400" b="1" dirty="0" smtClean="0"/>
              <a:t> funkce elementů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9512" y="1412776"/>
            <a:ext cx="8640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000" dirty="0" smtClean="0"/>
              <a:t>Velký model 1 : </a:t>
            </a:r>
            <a:r>
              <a:rPr lang="cs-CZ" sz="2000" dirty="0" err="1" smtClean="0"/>
              <a:t>1</a:t>
            </a:r>
            <a:r>
              <a:rPr lang="cs-CZ" sz="2000" dirty="0" smtClean="0"/>
              <a:t> Ověření únosnosti desky v protlačení (deska tl. 60 mm)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Zatížení  1 vozidlo 3.5 t,  Únosnost 32 – 37 t</a:t>
            </a:r>
          </a:p>
        </p:txBody>
      </p:sp>
      <p:pic>
        <p:nvPicPr>
          <p:cNvPr id="6" name="Obrázek 8" descr="IMG_22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420888"/>
            <a:ext cx="499255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7" descr="IMG_23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16832"/>
            <a:ext cx="2808312" cy="210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9" descr="IMG_234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077072"/>
            <a:ext cx="2808312" cy="210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76470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Ultravysokopevnostní beton </a:t>
            </a:r>
            <a:r>
              <a:rPr lang="cs-CZ" sz="2400" b="1" dirty="0" smtClean="0"/>
              <a:t>- přínosy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9512" y="1412776"/>
            <a:ext cx="864096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dirty="0" smtClean="0"/>
              <a:t>Lehká konstrukce – úspory na ostatních částech (základy, spodní 								stavba, závěsy)</a:t>
            </a:r>
          </a:p>
          <a:p>
            <a:pPr>
              <a:spcBef>
                <a:spcPts val="600"/>
              </a:spcBef>
            </a:pPr>
            <a:r>
              <a:rPr lang="cs-CZ" sz="2400" dirty="0" smtClean="0"/>
              <a:t>Úspora objemu použitého materiálu</a:t>
            </a:r>
          </a:p>
          <a:p>
            <a:pPr>
              <a:spcBef>
                <a:spcPts val="600"/>
              </a:spcBef>
            </a:pPr>
            <a:r>
              <a:rPr lang="cs-CZ" sz="2400" dirty="0" smtClean="0"/>
              <a:t>                                 Vysoká trvanlivost		       Udržitelný rozvoj</a:t>
            </a:r>
          </a:p>
          <a:p>
            <a:pPr>
              <a:spcBef>
                <a:spcPts val="600"/>
              </a:spcBef>
            </a:pPr>
            <a:r>
              <a:rPr lang="cs-CZ" sz="2400" dirty="0" smtClean="0"/>
              <a:t>                                  Minimální údržba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5292080" y="2708920"/>
            <a:ext cx="762384" cy="4126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ovací čára 16"/>
          <p:cNvCxnSpPr/>
          <p:nvPr/>
        </p:nvCxnSpPr>
        <p:spPr>
          <a:xfrm>
            <a:off x="5148064" y="2348880"/>
            <a:ext cx="0" cy="12241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ek 18" descr="obr_10_ukládka_forma-c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933056"/>
            <a:ext cx="4499992" cy="2121298"/>
          </a:xfrm>
          <a:prstGeom prst="rect">
            <a:avLst/>
          </a:prstGeom>
        </p:spPr>
      </p:pic>
      <p:pic>
        <p:nvPicPr>
          <p:cNvPr id="20" name="Obrázek 19" descr="obr_12_montaz-hl.pole1-c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4176464" cy="2121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79512" y="76470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Výstavba a hotová lávka</a:t>
            </a:r>
            <a:endParaRPr lang="cs-CZ" sz="32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740631"/>
            <a:ext cx="3960440" cy="528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 descr="obr_13_montaz-hl-pole2-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420888"/>
            <a:ext cx="4784080" cy="358806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23528" y="134076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Výstavba 2012 – 2014</a:t>
            </a:r>
          </a:p>
          <a:p>
            <a:r>
              <a:rPr lang="cs-CZ" sz="2400" dirty="0" smtClean="0"/>
              <a:t>Investor:  Město Čelákovice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284</Words>
  <Application>Microsoft Office PowerPoint</Application>
  <PresentationFormat>Předvádění na obrazovce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Motiv sady Office</vt:lpstr>
      <vt:lpstr>Vlastní návrh</vt:lpstr>
      <vt:lpstr>CorelDRAW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FIBRE DISTRIBUTION AND EFFICIENCY IN SFRC</dc:title>
  <dc:creator>Jan</dc:creator>
  <cp:lastModifiedBy>pc</cp:lastModifiedBy>
  <cp:revision>135</cp:revision>
  <dcterms:created xsi:type="dcterms:W3CDTF">2015-09-05T12:34:15Z</dcterms:created>
  <dcterms:modified xsi:type="dcterms:W3CDTF">2015-11-23T09:11:53Z</dcterms:modified>
</cp:coreProperties>
</file>